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Контроль</c:v>
                </c:pt>
              </c:strCache>
            </c:strRef>
          </c:tx>
          <c:spPr>
            <a:solidFill>
              <a:srgbClr val="A9BEE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2E34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Неделя 1</c:v>
                  </c:pt>
                  <c:pt idx="1">
                    <c:v>Неделя 2</c:v>
                  </c:pt>
                  <c:pt idx="2">
                    <c:v>Неделя 3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24</c:v>
                </c:pt>
                <c:pt idx="1">
                  <c:v>35</c:v>
                </c:pt>
                <c:pt idx="2">
                  <c:v>42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Опыт</c:v>
                </c:pt>
              </c:strCache>
            </c:strRef>
          </c:tx>
          <c:spPr>
            <a:solidFill>
              <a:srgbClr val="F5C99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2E34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Неделя 1</c:v>
                  </c:pt>
                  <c:pt idx="1">
                    <c:v>Неделя 2</c:v>
                  </c:pt>
                  <c:pt idx="2">
                    <c:v>Неделя 3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28</c:v>
                </c:pt>
                <c:pt idx="1">
                  <c:v>52</c:v>
                </c:pt>
                <c:pt idx="2">
                  <c:v>78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800" u="none">
                  <a:solidFill>
                    <a:srgbClr val="2E344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 b="0" i="0" u="none" strike="noStrike">
                    <a:solidFill>
                      <a:srgbClr val="2E3440"/>
                    </a:solidFill>
                    <a:latin typeface="Arial"/>
                  </a:defRPr>
                </a:pPr>
                <a:r>
                  <a:rPr sz="1800" b="0" i="0" u="none" strike="noStrike">
                    <a:solidFill>
                      <a:srgbClr val="2E3440"/>
                    </a:solidFill>
                    <a:latin typeface="Arial"/>
                  </a:rPr>
                  <a:t>Срок наблюдения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4DED6"/>
            </a:solidFill>
            <a:prstDash val="solid"/>
            <a:round/>
          </a:ln>
        </c:spPr>
        <c:txPr>
          <a:bodyPr/>
          <a:lstStyle/>
          <a:p>
            <a:pPr>
              <a:defRPr sz="1800" b="0" i="0" u="none" strike="noStrike">
                <a:solidFill>
                  <a:srgbClr val="2E344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12700" cap="flat">
              <a:solidFill>
                <a:srgbClr val="E4DED6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800" b="0" i="0" u="none" strike="noStrike">
                    <a:solidFill>
                      <a:srgbClr val="2E3440"/>
                    </a:solidFill>
                    <a:latin typeface="Arial"/>
                  </a:defRPr>
                </a:pPr>
                <a:r>
                  <a:rPr sz="1800" b="0" i="0" u="none" strike="noStrike">
                    <a:solidFill>
                      <a:srgbClr val="2E3440"/>
                    </a:solidFill>
                    <a:latin typeface="Arial"/>
                  </a:rPr>
                  <a:t>Показатель, %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800" b="0" i="0" u="none" strike="noStrike">
                <a:solidFill>
                  <a:srgbClr val="2E344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20"/>
      </c:valAx>
      <c:spPr>
        <a:solidFill>
          <a:srgbClr val="FAF8F5">
            <a:alpha val="0"/>
          </a:srgbClr>
        </a:solidFill>
        <a:ln w="12700" cap="flat">
          <a:solidFill>
            <a:srgbClr val="E4DED6"/>
          </a:solidFill>
        </a:ln>
        <a:effectLst/>
      </c:spPr>
    </c:plotArea>
    <c:legend>
      <c:legendPos val="b"/>
      <c:overlay val="0"/>
      <c:txPr>
        <a:bodyPr/>
        <a:lstStyle/>
        <a:p>
          <a:pPr>
            <a:defRPr sz="1800">
              <a:solidFill>
                <a:srgbClr val="2E3440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solidFill>
      <a:srgbClr val="FAF8F5">
        <a:alpha val="0"/>
      </a:srgbClr>
    </a:solidFill>
    <a:ln w="12700" cap="flat">
      <a:solidFill>
        <a:srgbClr val="FAF8F5"/>
      </a:solidFill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Тайминг: 0:00–0:30
Что сказать:
• Назовите тему, себя, класс и школу
• Одной фразой объясните, почему выбрали эту тему
Перед сдачей удалите все серые подсказки и проверьте заголовок: в конце не должно быть точки.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Тайминг: 0:30–1:15
Что сказать:
• Покажите проблему на конкретном примере
• Не пересказывайте теорию — подведите к цели работы
Перед сдачей удалите все серые подсказки и проверьте заголовок: в конце не должно быть точки.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Тайминг: 1:15–1:45
Что сказать:
• Цель прочитайте дословно — она должна совпадать с текстом работы
• Кратко перечислите 3–5 задач
Перед сдачей удалите все серые подсказки и проверьте заголовок: в конце не должно быть точки.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Тайминг: в составе блока 1:15–1:45
Что сказать:
• Назовите предположение, которое затем подтвердите или опровергнете результатами
• Для проекта вместо гипотезы объясните требования к продукту
Перед сдачей удалите все серые подсказки и проверьте заголовок: в конце не должно быть точки.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Тайминг: 1:45–2:45
Что сказать:
• Объясните метод так, чтобы опыт можно было повторить
• Назовите оборудование, выборку, место и сроки
Перед сдачей удалите все серые подсказки и проверьте заголовок: в конце не должно быть точки.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Тайминг: в составе блока 1:45–2:45
Что сказать:
• Покажите собственные фотографии процесса
• Выделите этап, на котором вы приняли самостоятельное решение
Перед сдачей удалите все серые подсказки и проверьте заголовок: в конце не должно быть точки.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Тайминг: 2:45–3:15
Что сказать:
• Сначала назовите главный вывод, затем покажите данные
• Укажите, что сравнивается и в каких единицах
Перед сдачей удалите все серые подсказки и проверьте заголовок: в конце не должно быть точки.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Тайминг: 3:15–3:45
Что сказать:
• Сравните изображения, снятые в одинаковых условиях
• Назовите измеримое изменение, а не только визуальное впечатление
Перед сдачей удалите все серые подсказки и проверьте заголовок: в конце не должно быть точки.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Тайминг: 3:45–4:15
Что сказать:
• Не читайте таблицу построчно — покажите закономерность
• Назовите число повторов и объясните разброс данных
Перед сдачей удалите все серые подсказки и проверьте заголовок: в конце не должно быть точки.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Тайминг: 4:15–4:45
Что сказать:
• Дайте 3–4 вывода в том же порядке, что и задачи
• Прямо скажите, подтвердилась ли гипотеза
Перед сдачей удалите все серые подсказки и проверьте заголовок: в конце не должно быть точки.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Тайминг: 4:45–5:00
Что сказать:
• Назовите один реалистичный следующий шаг
• Покажите, что работа может развиваться после конференции
Перед сдачей удалите все серые подсказки и проверьте заголовок: в конце не должно быть точки.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Тайминг: после 5:00
Что сказать:
• Остановитесь и смотрите на жюри, а не на экран
• Во время вопросов можно вернуться к нужному графику или фотографии
Перед сдачей удалите все серые подсказки и проверьте заголовок: в конце не должно быть точки.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/ppt/charts/chart1.xml"/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8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73568" y="-402336"/>
            <a:ext cx="4773168" cy="7626096"/>
          </a:xfrm>
          <a:prstGeom prst="roundRect">
            <a:avLst>
              <a:gd name="adj" fmla="val 3831"/>
            </a:avLst>
          </a:prstGeom>
          <a:solidFill>
            <a:srgbClr val="DCE4F7"/>
          </a:solidFill>
          <a:ln w="12700">
            <a:solidFill>
              <a:srgbClr val="DCE4F7"/>
            </a:solidFill>
            <a:prstDash val="solid"/>
          </a:ln>
        </p:spPr>
      </p:sp>
      <p:pic>
        <p:nvPicPr>
          <p:cNvPr id="3" name="Image 0" descr="Эмблема ГБОУ Школа № 138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39328" y="1353312"/>
            <a:ext cx="3840480" cy="2560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394192" y="4315968"/>
            <a:ext cx="3621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spc="105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ГБОУ ШКОЛА № 1383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" y="621792"/>
            <a:ext cx="67116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5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НАУЧНО-ПРАКТИЧЕСКАЯ КОНФЕРЕНЦИЯ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76656" y="1280160"/>
            <a:ext cx="6821424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работы без точки в конце</a:t>
            </a:r>
            <a:endParaRPr lang="en-US" sz="3400" dirty="0"/>
          </a:p>
        </p:txBody>
      </p:sp>
      <p:sp>
        <p:nvSpPr>
          <p:cNvPr id="7" name="Shape 4"/>
          <p:cNvSpPr/>
          <p:nvPr/>
        </p:nvSpPr>
        <p:spPr>
          <a:xfrm>
            <a:off x="694944" y="3054096"/>
            <a:ext cx="987552" cy="0"/>
          </a:xfrm>
          <a:prstGeom prst="line">
            <a:avLst/>
          </a:prstGeom>
          <a:noFill/>
          <a:ln w="63500">
            <a:solidFill>
              <a:srgbClr val="F5C99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94944" y="3438144"/>
            <a:ext cx="6345936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Фамилия Имя Отчество автора · 9 «А» класс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ГБОУ Школа № 1383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694944" y="4700016"/>
            <a:ext cx="63459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Руководитель: Фамилия Имя Отчество, должность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694944" y="5852160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2026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10844784" y="6446520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8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Эмблема конференции: три восходящие ступени и звезда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6928" y="182880"/>
            <a:ext cx="384048" cy="3840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15568" y="320040"/>
            <a:ext cx="42611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10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СТУПЕНИ ВЕЛИКИХ ОТКРЫТИЙ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8357616" y="320040"/>
            <a:ext cx="32186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05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ПРОБЛЕМЫ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85216" y="6382512"/>
            <a:ext cx="11018520" cy="0"/>
          </a:xfrm>
          <a:prstGeom prst="line">
            <a:avLst/>
          </a:prstGeom>
          <a:noFill/>
          <a:ln w="12700">
            <a:solidFill>
              <a:srgbClr val="E4DED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03504" y="6492240"/>
            <a:ext cx="7132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текст ≥ 24 пт  •  заголовки без точки  •  5 минут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10844784" y="6464808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03504" y="713232"/>
            <a:ext cx="10881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5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85216" y="950976"/>
            <a:ext cx="11018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Проблема, которую решает работа</a:t>
            </a:r>
            <a:endParaRPr lang="en-US" sz="3200" dirty="0"/>
          </a:p>
        </p:txBody>
      </p:sp>
      <p:sp>
        <p:nvSpPr>
          <p:cNvPr id="10" name="Shape 7"/>
          <p:cNvSpPr/>
          <p:nvPr/>
        </p:nvSpPr>
        <p:spPr>
          <a:xfrm>
            <a:off x="603504" y="1664208"/>
            <a:ext cx="6693408" cy="4297680"/>
          </a:xfrm>
          <a:prstGeom prst="roundRect">
            <a:avLst>
              <a:gd name="adj" fmla="val 1702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A9BEE8"/>
            </a:solidFill>
            <a:prstDash val="dash"/>
          </a:ln>
        </p:spPr>
      </p:sp>
      <p:sp>
        <p:nvSpPr>
          <p:cNvPr id="11" name="Shape 8"/>
          <p:cNvSpPr/>
          <p:nvPr/>
        </p:nvSpPr>
        <p:spPr>
          <a:xfrm>
            <a:off x="4044574" y="2437790"/>
            <a:ext cx="157277" cy="157277"/>
          </a:xfrm>
          <a:prstGeom prst="ellipse">
            <a:avLst/>
          </a:prstGeom>
          <a:solidFill>
            <a:srgbClr val="F5C99B"/>
          </a:solidFill>
          <a:ln w="12700">
            <a:solidFill>
              <a:srgbClr val="42548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557016" y="2705161"/>
            <a:ext cx="550469" cy="377464"/>
          </a:xfrm>
          <a:prstGeom prst="triangle">
            <a:avLst/>
          </a:prstGeom>
          <a:solidFill>
            <a:srgbClr val="DCE4F7"/>
          </a:solidFill>
          <a:ln w="12700">
            <a:solidFill>
              <a:srgbClr val="42548A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832250" y="2650114"/>
            <a:ext cx="487558" cy="432511"/>
          </a:xfrm>
          <a:prstGeom prst="triangle">
            <a:avLst/>
          </a:prstGeom>
          <a:solidFill>
            <a:srgbClr val="F5C99B"/>
          </a:solidFill>
          <a:ln w="12700">
            <a:solidFill>
              <a:srgbClr val="42548A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04672" y="3899002"/>
            <a:ext cx="62910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i="1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Вставьте одно сильное фото или график проблемы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786384" y="5650992"/>
            <a:ext cx="63276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собственное фото или ссылка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7571232" y="1664208"/>
            <a:ext cx="4023360" cy="4297680"/>
          </a:xfrm>
          <a:prstGeom prst="roundRect">
            <a:avLst>
              <a:gd name="adj" fmla="val 2273"/>
            </a:avLst>
          </a:prstGeom>
          <a:solidFill>
            <a:srgbClr val="DCE4F7"/>
          </a:solidFill>
          <a:ln w="12700">
            <a:solidFill>
              <a:srgbClr val="DCE4F7"/>
            </a:solidFill>
            <a:prstDash val="solid"/>
          </a:ln>
          <a:effectLst>
            <a:outerShdw sx="100000" sy="100000" kx="0" ky="0" algn="bl" rotWithShape="0" blurRad="19050" dist="50800" dir="2700000">
              <a:srgbClr val="42548A">
                <a:alpha val="9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7955280" y="2029968"/>
            <a:ext cx="731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7955280" y="2578608"/>
            <a:ext cx="318211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Сформулируйте проблему в 1–2 строках</a:t>
            </a:r>
            <a:endParaRPr lang="en-US" sz="2800" dirty="0"/>
          </a:p>
        </p:txBody>
      </p:sp>
      <p:sp>
        <p:nvSpPr>
          <p:cNvPr id="19" name="Text 16"/>
          <p:cNvSpPr/>
          <p:nvPr/>
        </p:nvSpPr>
        <p:spPr>
          <a:xfrm>
            <a:off x="7955280" y="4041648"/>
            <a:ext cx="3182112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один факт или число, показывающее масштаб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8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Эмблема конференции: три восходящие ступени и звезда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6928" y="182880"/>
            <a:ext cx="384048" cy="3840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15568" y="320040"/>
            <a:ext cx="42611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10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СТУПЕНИ ВЕЛИКИХ ОТКРЫТИЙ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8357616" y="320040"/>
            <a:ext cx="32186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05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ЗАДАЧИ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85216" y="6382512"/>
            <a:ext cx="11018520" cy="0"/>
          </a:xfrm>
          <a:prstGeom prst="line">
            <a:avLst/>
          </a:prstGeom>
          <a:noFill/>
          <a:ln w="12700">
            <a:solidFill>
              <a:srgbClr val="E4DED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03504" y="6492240"/>
            <a:ext cx="7132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текст ≥ 24 пт  •  заголовки без точки  •  5 минут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10844784" y="6464808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03504" y="713232"/>
            <a:ext cx="10881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5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 ХОТЕЛИ ПОЛУЧИТЬ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85216" y="950976"/>
            <a:ext cx="11018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и задачи</a:t>
            </a:r>
            <a:endParaRPr lang="en-US" sz="3200" dirty="0"/>
          </a:p>
        </p:txBody>
      </p:sp>
      <p:sp>
        <p:nvSpPr>
          <p:cNvPr id="10" name="Shape 7"/>
          <p:cNvSpPr/>
          <p:nvPr/>
        </p:nvSpPr>
        <p:spPr>
          <a:xfrm>
            <a:off x="603504" y="1609344"/>
            <a:ext cx="10991088" cy="1207008"/>
          </a:xfrm>
          <a:prstGeom prst="roundRect">
            <a:avLst>
              <a:gd name="adj" fmla="val 7576"/>
            </a:avLst>
          </a:prstGeom>
          <a:solidFill>
            <a:srgbClr val="DCE4F7"/>
          </a:solidFill>
          <a:ln w="12700">
            <a:solidFill>
              <a:srgbClr val="DCE4F7"/>
            </a:solidFill>
            <a:prstDash val="solid"/>
          </a:ln>
          <a:effectLst>
            <a:outerShdw sx="100000" sy="100000" kx="0" ky="0" algn="bl" rotWithShape="0" blurRad="19050" dist="50800" dir="2700000">
              <a:srgbClr val="42548A">
                <a:alpha val="9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932688" y="1847088"/>
            <a:ext cx="1005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1993392" y="1755648"/>
            <a:ext cx="9052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строкой: установить, разработать или проверить…</a:t>
            </a:r>
            <a:endParaRPr lang="en-US" sz="2600" dirty="0"/>
          </a:p>
        </p:txBody>
      </p:sp>
      <p:sp>
        <p:nvSpPr>
          <p:cNvPr id="13" name="Shape 10"/>
          <p:cNvSpPr/>
          <p:nvPr/>
        </p:nvSpPr>
        <p:spPr>
          <a:xfrm>
            <a:off x="603504" y="3163824"/>
            <a:ext cx="3529584" cy="2487168"/>
          </a:xfrm>
          <a:prstGeom prst="roundRect">
            <a:avLst>
              <a:gd name="adj" fmla="val 3676"/>
            </a:avLst>
          </a:prstGeom>
          <a:solidFill>
            <a:srgbClr val="FFFFFF"/>
          </a:solidFill>
          <a:ln w="12700">
            <a:solidFill>
              <a:srgbClr val="E4DED6"/>
            </a:solidFill>
            <a:prstDash val="solid"/>
          </a:ln>
          <a:effectLst>
            <a:outerShdw sx="100000" sy="100000" kx="0" ky="0" algn="bl" rotWithShape="0" blurRad="19050" dist="50800" dir="2700000">
              <a:srgbClr val="42548A">
                <a:alpha val="9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877824" y="3456432"/>
            <a:ext cx="438912" cy="438912"/>
          </a:xfrm>
          <a:prstGeom prst="ellipse">
            <a:avLst/>
          </a:prstGeom>
          <a:solidFill>
            <a:srgbClr val="F5C99B"/>
          </a:solidFill>
          <a:ln w="12700">
            <a:solidFill>
              <a:srgbClr val="F5C99B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77824" y="3465576"/>
            <a:ext cx="4389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A33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1499616" y="3493008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Изучить</a:t>
            </a:r>
            <a:endParaRPr lang="en-US" sz="2600" dirty="0"/>
          </a:p>
        </p:txBody>
      </p:sp>
      <p:sp>
        <p:nvSpPr>
          <p:cNvPr id="17" name="Text 14"/>
          <p:cNvSpPr/>
          <p:nvPr/>
        </p:nvSpPr>
        <p:spPr>
          <a:xfrm>
            <a:off x="877824" y="4151376"/>
            <a:ext cx="294436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нужно выяснить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4334256" y="3163824"/>
            <a:ext cx="3529584" cy="2487168"/>
          </a:xfrm>
          <a:prstGeom prst="roundRect">
            <a:avLst>
              <a:gd name="adj" fmla="val 3676"/>
            </a:avLst>
          </a:prstGeom>
          <a:solidFill>
            <a:srgbClr val="FFFFFF"/>
          </a:solidFill>
          <a:ln w="12700">
            <a:solidFill>
              <a:srgbClr val="E4DED6"/>
            </a:solidFill>
            <a:prstDash val="solid"/>
          </a:ln>
          <a:effectLst>
            <a:outerShdw sx="100000" sy="100000" kx="0" ky="0" algn="bl" rotWithShape="0" blurRad="19050" dist="50800" dir="2700000">
              <a:srgbClr val="42548A">
                <a:alpha val="9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4608576" y="3456432"/>
            <a:ext cx="438912" cy="438912"/>
          </a:xfrm>
          <a:prstGeom prst="ellipse">
            <a:avLst/>
          </a:prstGeom>
          <a:solidFill>
            <a:srgbClr val="F5C99B"/>
          </a:solidFill>
          <a:ln w="12700">
            <a:solidFill>
              <a:srgbClr val="F5C99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608576" y="3465576"/>
            <a:ext cx="4389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A33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5230368" y="3493008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Провести</a:t>
            </a:r>
            <a:endParaRPr lang="en-US" sz="2600" dirty="0"/>
          </a:p>
        </p:txBody>
      </p:sp>
      <p:sp>
        <p:nvSpPr>
          <p:cNvPr id="22" name="Text 19"/>
          <p:cNvSpPr/>
          <p:nvPr/>
        </p:nvSpPr>
        <p:spPr>
          <a:xfrm>
            <a:off x="4608576" y="4151376"/>
            <a:ext cx="294436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эксперимент, опрос или разработку</a:t>
            </a:r>
            <a:endParaRPr lang="en-US" sz="2400" dirty="0"/>
          </a:p>
        </p:txBody>
      </p:sp>
      <p:sp>
        <p:nvSpPr>
          <p:cNvPr id="23" name="Shape 20"/>
          <p:cNvSpPr/>
          <p:nvPr/>
        </p:nvSpPr>
        <p:spPr>
          <a:xfrm>
            <a:off x="8065008" y="3163824"/>
            <a:ext cx="3529584" cy="2487168"/>
          </a:xfrm>
          <a:prstGeom prst="roundRect">
            <a:avLst>
              <a:gd name="adj" fmla="val 3676"/>
            </a:avLst>
          </a:prstGeom>
          <a:solidFill>
            <a:srgbClr val="FFFFFF"/>
          </a:solidFill>
          <a:ln w="12700">
            <a:solidFill>
              <a:srgbClr val="E4DED6"/>
            </a:solidFill>
            <a:prstDash val="solid"/>
          </a:ln>
          <a:effectLst>
            <a:outerShdw sx="100000" sy="100000" kx="0" ky="0" algn="bl" rotWithShape="0" blurRad="19050" dist="50800" dir="2700000">
              <a:srgbClr val="42548A">
                <a:alpha val="9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8339328" y="3456432"/>
            <a:ext cx="438912" cy="438912"/>
          </a:xfrm>
          <a:prstGeom prst="ellipse">
            <a:avLst/>
          </a:prstGeom>
          <a:solidFill>
            <a:srgbClr val="F5C99B"/>
          </a:solidFill>
          <a:ln w="12700">
            <a:solidFill>
              <a:srgbClr val="F5C99B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8339328" y="3465576"/>
            <a:ext cx="4389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A33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26" name="Text 23"/>
          <p:cNvSpPr/>
          <p:nvPr/>
        </p:nvSpPr>
        <p:spPr>
          <a:xfrm>
            <a:off x="8961120" y="3493008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</a:t>
            </a:r>
            <a:endParaRPr lang="en-US" sz="2600" dirty="0"/>
          </a:p>
        </p:txBody>
      </p:sp>
      <p:sp>
        <p:nvSpPr>
          <p:cNvPr id="27" name="Text 24"/>
          <p:cNvSpPr/>
          <p:nvPr/>
        </p:nvSpPr>
        <p:spPr>
          <a:xfrm>
            <a:off x="8339328" y="4151376"/>
            <a:ext cx="294436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 сформулировать вывод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8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Эмблема конференции: три восходящие ступени и звезда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6928" y="182880"/>
            <a:ext cx="384048" cy="3840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15568" y="320040"/>
            <a:ext cx="42611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10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СТУПЕНИ ВЕЛИКИХ ОТКРЫТИЙ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8357616" y="320040"/>
            <a:ext cx="32186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05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ИССЛЕДОВАТЕЛЬСКАЯ ЛОГИКА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85216" y="6382512"/>
            <a:ext cx="11018520" cy="0"/>
          </a:xfrm>
          <a:prstGeom prst="line">
            <a:avLst/>
          </a:prstGeom>
          <a:noFill/>
          <a:ln w="12700">
            <a:solidFill>
              <a:srgbClr val="E4DED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03504" y="6492240"/>
            <a:ext cx="7132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текст ≥ 24 пт  •  заголовки без точки  •  5 минут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10844784" y="6464808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03504" y="713232"/>
            <a:ext cx="10881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5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 ПРОВЕРЯЛИ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85216" y="950976"/>
            <a:ext cx="11018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</a:t>
            </a:r>
            <a:endParaRPr lang="en-US" sz="3200" dirty="0"/>
          </a:p>
        </p:txBody>
      </p:sp>
      <p:sp>
        <p:nvSpPr>
          <p:cNvPr id="10" name="Shape 7"/>
          <p:cNvSpPr/>
          <p:nvPr/>
        </p:nvSpPr>
        <p:spPr>
          <a:xfrm>
            <a:off x="1005840" y="1865376"/>
            <a:ext cx="10168128" cy="3364992"/>
          </a:xfrm>
          <a:prstGeom prst="roundRect">
            <a:avLst>
              <a:gd name="adj" fmla="val 2717"/>
            </a:avLst>
          </a:prstGeom>
          <a:solidFill>
            <a:srgbClr val="DCE4F7"/>
          </a:solidFill>
          <a:ln w="12700">
            <a:solidFill>
              <a:srgbClr val="DCE4F7"/>
            </a:solidFill>
            <a:prstDash val="solid"/>
          </a:ln>
          <a:effectLst>
            <a:outerShdw sx="100000" sy="100000" kx="0" ky="0" algn="bl" rotWithShape="0" blurRad="19050" dist="50800" dir="2700000">
              <a:srgbClr val="42548A">
                <a:alpha val="9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 rot="2700000">
            <a:off x="1481328" y="2267712"/>
            <a:ext cx="512064" cy="512064"/>
          </a:xfrm>
          <a:prstGeom prst="star4">
            <a:avLst/>
          </a:prstGeom>
          <a:solidFill>
            <a:srgbClr val="F5C99B"/>
          </a:solidFill>
          <a:ln w="12700">
            <a:solidFill>
              <a:srgbClr val="42548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249424" y="2249424"/>
            <a:ext cx="7955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…, то …, потому что …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1517904" y="3072384"/>
            <a:ext cx="9144000" cy="1408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Сформулируйте одно проверяемое предположение крупно и без лишней теории</a:t>
            </a:r>
            <a:endParaRPr lang="en-US" sz="3200" dirty="0"/>
          </a:p>
        </p:txBody>
      </p:sp>
      <p:sp>
        <p:nvSpPr>
          <p:cNvPr id="14" name="Text 11"/>
          <p:cNvSpPr/>
          <p:nvPr/>
        </p:nvSpPr>
        <p:spPr>
          <a:xfrm>
            <a:off x="1554480" y="5468112"/>
            <a:ext cx="90891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проектной работы этот слайд можно заменить слайдом «Требования к продукту»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8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Эмблема конференции: три восходящие ступени и звезда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6928" y="182880"/>
            <a:ext cx="384048" cy="3840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15568" y="320040"/>
            <a:ext cx="42611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10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СТУПЕНИ ВЕЛИКИХ ОТКРЫТИЙ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8357616" y="320040"/>
            <a:ext cx="32186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05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ВЫПОЛНЕНА РАБОТА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85216" y="6382512"/>
            <a:ext cx="11018520" cy="0"/>
          </a:xfrm>
          <a:prstGeom prst="line">
            <a:avLst/>
          </a:prstGeom>
          <a:noFill/>
          <a:ln w="12700">
            <a:solidFill>
              <a:srgbClr val="E4DED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03504" y="6492240"/>
            <a:ext cx="7132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текст ≥ 24 пт  •  заголовки без точки  •  5 минут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10844784" y="6464808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03504" y="713232"/>
            <a:ext cx="10881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5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 ПОЛУЧИЛИ ДАННЫЕ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85216" y="950976"/>
            <a:ext cx="11018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</a:t>
            </a:r>
            <a:endParaRPr lang="en-US" sz="3200" dirty="0"/>
          </a:p>
        </p:txBody>
      </p:sp>
      <p:sp>
        <p:nvSpPr>
          <p:cNvPr id="10" name="Shape 7"/>
          <p:cNvSpPr/>
          <p:nvPr/>
        </p:nvSpPr>
        <p:spPr>
          <a:xfrm>
            <a:off x="621792" y="1883664"/>
            <a:ext cx="2322576" cy="210312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E4DED6"/>
            </a:solidFill>
            <a:prstDash val="solid"/>
          </a:ln>
          <a:effectLst>
            <a:outerShdw sx="100000" sy="100000" kx="0" ky="0" algn="bl" rotWithShape="0" blurRad="19050" dist="50800" dir="2700000">
              <a:srgbClr val="42548A">
                <a:alpha val="9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841248" y="2103120"/>
            <a:ext cx="438912" cy="438912"/>
          </a:xfrm>
          <a:prstGeom prst="ellipse">
            <a:avLst/>
          </a:prstGeom>
          <a:solidFill>
            <a:srgbClr val="F5C99B"/>
          </a:solidFill>
          <a:ln w="12700">
            <a:solidFill>
              <a:srgbClr val="F5C99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41248" y="2112264"/>
            <a:ext cx="4389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A33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841248" y="2688336"/>
            <a:ext cx="18836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</a:t>
            </a:r>
            <a:endParaRPr lang="en-US" sz="2600" dirty="0"/>
          </a:p>
        </p:txBody>
      </p:sp>
      <p:sp>
        <p:nvSpPr>
          <p:cNvPr id="14" name="Text 11"/>
          <p:cNvSpPr/>
          <p:nvPr/>
        </p:nvSpPr>
        <p:spPr>
          <a:xfrm>
            <a:off x="841248" y="3163824"/>
            <a:ext cx="18836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изучали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2944368" y="2926080"/>
            <a:ext cx="438912" cy="0"/>
          </a:xfrm>
          <a:prstGeom prst="line">
            <a:avLst/>
          </a:prstGeom>
          <a:noFill/>
          <a:ln w="31750">
            <a:solidFill>
              <a:srgbClr val="A9BEE8"/>
            </a:solidFill>
            <a:prstDash val="solid"/>
            <a:tailEnd type="triangle"/>
          </a:ln>
        </p:spPr>
      </p:sp>
      <p:sp>
        <p:nvSpPr>
          <p:cNvPr id="16" name="Shape 13"/>
          <p:cNvSpPr/>
          <p:nvPr/>
        </p:nvSpPr>
        <p:spPr>
          <a:xfrm>
            <a:off x="3383280" y="1883664"/>
            <a:ext cx="2322576" cy="2103120"/>
          </a:xfrm>
          <a:prstGeom prst="roundRect">
            <a:avLst>
              <a:gd name="adj" fmla="val 4348"/>
            </a:avLst>
          </a:prstGeom>
          <a:solidFill>
            <a:srgbClr val="DCE4F7"/>
          </a:solidFill>
          <a:ln w="12700">
            <a:solidFill>
              <a:srgbClr val="E4DED6"/>
            </a:solidFill>
            <a:prstDash val="solid"/>
          </a:ln>
          <a:effectLst>
            <a:outerShdw sx="100000" sy="100000" kx="0" ky="0" algn="bl" rotWithShape="0" blurRad="19050" dist="50800" dir="2700000">
              <a:srgbClr val="42548A">
                <a:alpha val="9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3602736" y="2103120"/>
            <a:ext cx="438912" cy="438912"/>
          </a:xfrm>
          <a:prstGeom prst="ellipse">
            <a:avLst/>
          </a:prstGeom>
          <a:solidFill>
            <a:srgbClr val="F5C99B"/>
          </a:solidFill>
          <a:ln w="12700">
            <a:solidFill>
              <a:srgbClr val="F5C99B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3602736" y="2112264"/>
            <a:ext cx="4389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A33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3602736" y="2688336"/>
            <a:ext cx="18836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</a:t>
            </a:r>
            <a:endParaRPr lang="en-US" sz="2600" dirty="0"/>
          </a:p>
        </p:txBody>
      </p:sp>
      <p:sp>
        <p:nvSpPr>
          <p:cNvPr id="20" name="Text 17"/>
          <p:cNvSpPr/>
          <p:nvPr/>
        </p:nvSpPr>
        <p:spPr>
          <a:xfrm>
            <a:off x="3602736" y="3163824"/>
            <a:ext cx="18836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измеряли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5705856" y="2926080"/>
            <a:ext cx="438912" cy="0"/>
          </a:xfrm>
          <a:prstGeom prst="line">
            <a:avLst/>
          </a:prstGeom>
          <a:noFill/>
          <a:ln w="31750">
            <a:solidFill>
              <a:srgbClr val="A9BEE8"/>
            </a:solidFill>
            <a:prstDash val="solid"/>
            <a:tailEnd type="triangle"/>
          </a:ln>
        </p:spPr>
      </p:sp>
      <p:sp>
        <p:nvSpPr>
          <p:cNvPr id="22" name="Shape 19"/>
          <p:cNvSpPr/>
          <p:nvPr/>
        </p:nvSpPr>
        <p:spPr>
          <a:xfrm>
            <a:off x="6144768" y="1883664"/>
            <a:ext cx="2322576" cy="210312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E4DED6"/>
            </a:solidFill>
            <a:prstDash val="solid"/>
          </a:ln>
          <a:effectLst>
            <a:outerShdw sx="100000" sy="100000" kx="0" ky="0" algn="bl" rotWithShape="0" blurRad="19050" dist="50800" dir="2700000">
              <a:srgbClr val="42548A">
                <a:alpha val="9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6364224" y="2103120"/>
            <a:ext cx="438912" cy="438912"/>
          </a:xfrm>
          <a:prstGeom prst="ellipse">
            <a:avLst/>
          </a:prstGeom>
          <a:solidFill>
            <a:srgbClr val="F5C99B"/>
          </a:solidFill>
          <a:ln w="12700">
            <a:solidFill>
              <a:srgbClr val="F5C99B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364224" y="2112264"/>
            <a:ext cx="4389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A33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6364224" y="2688336"/>
            <a:ext cx="18836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</a:t>
            </a:r>
            <a:endParaRPr lang="en-US" sz="2600" dirty="0"/>
          </a:p>
        </p:txBody>
      </p:sp>
      <p:sp>
        <p:nvSpPr>
          <p:cNvPr id="26" name="Text 23"/>
          <p:cNvSpPr/>
          <p:nvPr/>
        </p:nvSpPr>
        <p:spPr>
          <a:xfrm>
            <a:off x="6364224" y="3163824"/>
            <a:ext cx="18836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сравнивали</a:t>
            </a:r>
            <a:endParaRPr lang="en-US" sz="2400" dirty="0"/>
          </a:p>
        </p:txBody>
      </p:sp>
      <p:sp>
        <p:nvSpPr>
          <p:cNvPr id="27" name="Shape 24"/>
          <p:cNvSpPr/>
          <p:nvPr/>
        </p:nvSpPr>
        <p:spPr>
          <a:xfrm>
            <a:off x="8833104" y="1883664"/>
            <a:ext cx="2761488" cy="3913632"/>
          </a:xfrm>
          <a:prstGeom prst="roundRect">
            <a:avLst>
              <a:gd name="adj" fmla="val 2649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A9BEE8"/>
            </a:solidFill>
            <a:prstDash val="dash"/>
          </a:ln>
        </p:spPr>
      </p:sp>
      <p:sp>
        <p:nvSpPr>
          <p:cNvPr id="28" name="Shape 25"/>
          <p:cNvSpPr/>
          <p:nvPr/>
        </p:nvSpPr>
        <p:spPr>
          <a:xfrm>
            <a:off x="10273496" y="2588118"/>
            <a:ext cx="99414" cy="99414"/>
          </a:xfrm>
          <a:prstGeom prst="ellipse">
            <a:avLst/>
          </a:prstGeom>
          <a:solidFill>
            <a:srgbClr val="F5C99B"/>
          </a:solidFill>
          <a:ln w="12700">
            <a:solidFill>
              <a:srgbClr val="42548A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9965314" y="2757121"/>
            <a:ext cx="347947" cy="238593"/>
          </a:xfrm>
          <a:prstGeom prst="triangle">
            <a:avLst/>
          </a:prstGeom>
          <a:solidFill>
            <a:srgbClr val="DCE4F7"/>
          </a:solidFill>
          <a:ln w="12700">
            <a:solidFill>
              <a:srgbClr val="42548A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10139288" y="2722326"/>
            <a:ext cx="308182" cy="273387"/>
          </a:xfrm>
          <a:prstGeom prst="triangle">
            <a:avLst/>
          </a:prstGeom>
          <a:solidFill>
            <a:srgbClr val="F5C99B"/>
          </a:solidFill>
          <a:ln w="12700">
            <a:solidFill>
              <a:srgbClr val="42548A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9034272" y="3918753"/>
            <a:ext cx="23591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i="1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установки или оборудования</a:t>
            </a:r>
            <a:endParaRPr lang="en-US" sz="2400" dirty="0"/>
          </a:p>
        </p:txBody>
      </p:sp>
      <p:sp>
        <p:nvSpPr>
          <p:cNvPr id="32" name="Text 29"/>
          <p:cNvSpPr/>
          <p:nvPr/>
        </p:nvSpPr>
        <p:spPr>
          <a:xfrm>
            <a:off x="9015984" y="5486400"/>
            <a:ext cx="23957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собственное фото или ссылка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658368" y="43891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 условия</a:t>
            </a:r>
            <a:endParaRPr lang="en-US" sz="2400" dirty="0"/>
          </a:p>
        </p:txBody>
      </p:sp>
      <p:sp>
        <p:nvSpPr>
          <p:cNvPr id="34" name="Text 31"/>
          <p:cNvSpPr/>
          <p:nvPr/>
        </p:nvSpPr>
        <p:spPr>
          <a:xfrm>
            <a:off x="658368" y="4919472"/>
            <a:ext cx="76078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Метод 1  • Метод 2  • Объём выборки  • Место и сроки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8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Эмблема конференции: три восходящие ступени и звезда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6928" y="182880"/>
            <a:ext cx="384048" cy="3840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15568" y="320040"/>
            <a:ext cx="42611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10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СТУПЕНИ ВЕЛИКИХ ОТКРЫТИЙ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8357616" y="320040"/>
            <a:ext cx="32186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05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ВЫПОЛНЕНА РАБОТА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85216" y="6382512"/>
            <a:ext cx="11018520" cy="0"/>
          </a:xfrm>
          <a:prstGeom prst="line">
            <a:avLst/>
          </a:prstGeom>
          <a:noFill/>
          <a:ln w="12700">
            <a:solidFill>
              <a:srgbClr val="E4DED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03504" y="6492240"/>
            <a:ext cx="7132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текст ≥ 24 пт  •  заголовки без точки  •  5 минут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10844784" y="6464808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03504" y="713232"/>
            <a:ext cx="10881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5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ЗАМЫСЛА К РЕЗУЛЬТАТУ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85216" y="950976"/>
            <a:ext cx="11018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работы</a:t>
            </a:r>
            <a:endParaRPr lang="en-US" sz="3200" dirty="0"/>
          </a:p>
        </p:txBody>
      </p:sp>
      <p:sp>
        <p:nvSpPr>
          <p:cNvPr id="10" name="Shape 7"/>
          <p:cNvSpPr/>
          <p:nvPr/>
        </p:nvSpPr>
        <p:spPr>
          <a:xfrm>
            <a:off x="1152144" y="2148840"/>
            <a:ext cx="9838944" cy="0"/>
          </a:xfrm>
          <a:prstGeom prst="line">
            <a:avLst/>
          </a:prstGeom>
          <a:noFill/>
          <a:ln w="38100">
            <a:solidFill>
              <a:srgbClr val="A9BEE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499616" y="1929384"/>
            <a:ext cx="438912" cy="438912"/>
          </a:xfrm>
          <a:prstGeom prst="ellipse">
            <a:avLst/>
          </a:prstGeom>
          <a:solidFill>
            <a:srgbClr val="F5C99B"/>
          </a:solidFill>
          <a:ln w="12700">
            <a:solidFill>
              <a:srgbClr val="F5C99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499616" y="1938528"/>
            <a:ext cx="4389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A33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786384" y="2487168"/>
            <a:ext cx="18470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786384" y="3090672"/>
            <a:ext cx="2359152" cy="2286000"/>
          </a:xfrm>
          <a:prstGeom prst="roundRect">
            <a:avLst>
              <a:gd name="adj" fmla="val 3200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A9BEE8"/>
            </a:solidFill>
            <a:prstDash val="dash"/>
          </a:ln>
        </p:spPr>
      </p:sp>
      <p:sp>
        <p:nvSpPr>
          <p:cNvPr id="15" name="Shape 12"/>
          <p:cNvSpPr/>
          <p:nvPr/>
        </p:nvSpPr>
        <p:spPr>
          <a:xfrm>
            <a:off x="2016918" y="3502152"/>
            <a:ext cx="84929" cy="84929"/>
          </a:xfrm>
          <a:prstGeom prst="ellipse">
            <a:avLst/>
          </a:prstGeom>
          <a:solidFill>
            <a:srgbClr val="F5C99B"/>
          </a:solidFill>
          <a:ln w="12700">
            <a:solidFill>
              <a:srgbClr val="42548A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1753636" y="3646532"/>
            <a:ext cx="297253" cy="203831"/>
          </a:xfrm>
          <a:prstGeom prst="triangle">
            <a:avLst/>
          </a:prstGeom>
          <a:solidFill>
            <a:srgbClr val="DCE4F7"/>
          </a:solidFill>
          <a:ln w="12700">
            <a:solidFill>
              <a:srgbClr val="42548A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1902263" y="3616807"/>
            <a:ext cx="263281" cy="233556"/>
          </a:xfrm>
          <a:prstGeom prst="triangle">
            <a:avLst/>
          </a:prstGeom>
          <a:solidFill>
            <a:srgbClr val="F5C99B"/>
          </a:solidFill>
          <a:ln w="12700">
            <a:solidFill>
              <a:srgbClr val="42548A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987552" y="4279392"/>
            <a:ext cx="195681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этапа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4315968" y="1929384"/>
            <a:ext cx="438912" cy="438912"/>
          </a:xfrm>
          <a:prstGeom prst="ellipse">
            <a:avLst/>
          </a:prstGeom>
          <a:solidFill>
            <a:srgbClr val="F5C99B"/>
          </a:solidFill>
          <a:ln w="12700">
            <a:solidFill>
              <a:srgbClr val="F5C99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315968" y="1938528"/>
            <a:ext cx="4389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A33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3602736" y="2487168"/>
            <a:ext cx="18470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</a:t>
            </a:r>
            <a:endParaRPr lang="en-US" sz="2400" dirty="0"/>
          </a:p>
        </p:txBody>
      </p:sp>
      <p:sp>
        <p:nvSpPr>
          <p:cNvPr id="22" name="Shape 19"/>
          <p:cNvSpPr/>
          <p:nvPr/>
        </p:nvSpPr>
        <p:spPr>
          <a:xfrm>
            <a:off x="3602736" y="3090672"/>
            <a:ext cx="2359152" cy="2286000"/>
          </a:xfrm>
          <a:prstGeom prst="roundRect">
            <a:avLst>
              <a:gd name="adj" fmla="val 3200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A9BEE8"/>
            </a:solidFill>
            <a:prstDash val="dash"/>
          </a:ln>
        </p:spPr>
      </p:sp>
      <p:sp>
        <p:nvSpPr>
          <p:cNvPr id="23" name="Shape 20"/>
          <p:cNvSpPr/>
          <p:nvPr/>
        </p:nvSpPr>
        <p:spPr>
          <a:xfrm>
            <a:off x="4833270" y="3502152"/>
            <a:ext cx="84929" cy="84929"/>
          </a:xfrm>
          <a:prstGeom prst="ellipse">
            <a:avLst/>
          </a:prstGeom>
          <a:solidFill>
            <a:srgbClr val="F5C99B"/>
          </a:solidFill>
          <a:ln w="12700">
            <a:solidFill>
              <a:srgbClr val="42548A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4569988" y="3646532"/>
            <a:ext cx="297253" cy="203831"/>
          </a:xfrm>
          <a:prstGeom prst="triangle">
            <a:avLst/>
          </a:prstGeom>
          <a:solidFill>
            <a:srgbClr val="DCE4F7"/>
          </a:solidFill>
          <a:ln w="12700">
            <a:solidFill>
              <a:srgbClr val="42548A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718615" y="3616807"/>
            <a:ext cx="263281" cy="233556"/>
          </a:xfrm>
          <a:prstGeom prst="triangle">
            <a:avLst/>
          </a:prstGeom>
          <a:solidFill>
            <a:srgbClr val="F5C99B"/>
          </a:solidFill>
          <a:ln w="12700">
            <a:solidFill>
              <a:srgbClr val="42548A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3803904" y="4279392"/>
            <a:ext cx="195681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этапа</a:t>
            </a:r>
            <a:endParaRPr lang="en-US" sz="2000" dirty="0"/>
          </a:p>
        </p:txBody>
      </p:sp>
      <p:sp>
        <p:nvSpPr>
          <p:cNvPr id="27" name="Shape 24"/>
          <p:cNvSpPr/>
          <p:nvPr/>
        </p:nvSpPr>
        <p:spPr>
          <a:xfrm>
            <a:off x="7132320" y="1929384"/>
            <a:ext cx="438912" cy="438912"/>
          </a:xfrm>
          <a:prstGeom prst="ellipse">
            <a:avLst/>
          </a:prstGeom>
          <a:solidFill>
            <a:srgbClr val="F5C99B"/>
          </a:solidFill>
          <a:ln w="12700">
            <a:solidFill>
              <a:srgbClr val="F5C99B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7132320" y="1938528"/>
            <a:ext cx="4389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A33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29" name="Text 26"/>
          <p:cNvSpPr/>
          <p:nvPr/>
        </p:nvSpPr>
        <p:spPr>
          <a:xfrm>
            <a:off x="6419088" y="2487168"/>
            <a:ext cx="18470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</a:t>
            </a:r>
            <a:endParaRPr lang="en-US" sz="2400" dirty="0"/>
          </a:p>
        </p:txBody>
      </p:sp>
      <p:sp>
        <p:nvSpPr>
          <p:cNvPr id="30" name="Shape 27"/>
          <p:cNvSpPr/>
          <p:nvPr/>
        </p:nvSpPr>
        <p:spPr>
          <a:xfrm>
            <a:off x="6419088" y="3090672"/>
            <a:ext cx="2359152" cy="2286000"/>
          </a:xfrm>
          <a:prstGeom prst="roundRect">
            <a:avLst>
              <a:gd name="adj" fmla="val 3200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A9BEE8"/>
            </a:solidFill>
            <a:prstDash val="dash"/>
          </a:ln>
        </p:spPr>
      </p:sp>
      <p:sp>
        <p:nvSpPr>
          <p:cNvPr id="31" name="Shape 28"/>
          <p:cNvSpPr/>
          <p:nvPr/>
        </p:nvSpPr>
        <p:spPr>
          <a:xfrm>
            <a:off x="7649622" y="3502152"/>
            <a:ext cx="84929" cy="84929"/>
          </a:xfrm>
          <a:prstGeom prst="ellipse">
            <a:avLst/>
          </a:prstGeom>
          <a:solidFill>
            <a:srgbClr val="F5C99B"/>
          </a:solidFill>
          <a:ln w="12700">
            <a:solidFill>
              <a:srgbClr val="42548A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7386340" y="3646532"/>
            <a:ext cx="297253" cy="203831"/>
          </a:xfrm>
          <a:prstGeom prst="triangle">
            <a:avLst/>
          </a:prstGeom>
          <a:solidFill>
            <a:srgbClr val="DCE4F7"/>
          </a:solidFill>
          <a:ln w="12700">
            <a:solidFill>
              <a:srgbClr val="42548A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7534967" y="3616807"/>
            <a:ext cx="263281" cy="233556"/>
          </a:xfrm>
          <a:prstGeom prst="triangle">
            <a:avLst/>
          </a:prstGeom>
          <a:solidFill>
            <a:srgbClr val="F5C99B"/>
          </a:solidFill>
          <a:ln w="12700">
            <a:solidFill>
              <a:srgbClr val="42548A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6620256" y="4279392"/>
            <a:ext cx="195681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этапа</a:t>
            </a:r>
            <a:endParaRPr lang="en-US" sz="2000" dirty="0"/>
          </a:p>
        </p:txBody>
      </p:sp>
      <p:sp>
        <p:nvSpPr>
          <p:cNvPr id="35" name="Shape 32"/>
          <p:cNvSpPr/>
          <p:nvPr/>
        </p:nvSpPr>
        <p:spPr>
          <a:xfrm>
            <a:off x="9948672" y="1929384"/>
            <a:ext cx="438912" cy="438912"/>
          </a:xfrm>
          <a:prstGeom prst="ellipse">
            <a:avLst/>
          </a:prstGeom>
          <a:solidFill>
            <a:srgbClr val="F5C99B"/>
          </a:solidFill>
          <a:ln w="12700">
            <a:solidFill>
              <a:srgbClr val="F5C99B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9948672" y="1938528"/>
            <a:ext cx="4389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A33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37" name="Text 34"/>
          <p:cNvSpPr/>
          <p:nvPr/>
        </p:nvSpPr>
        <p:spPr>
          <a:xfrm>
            <a:off x="9235440" y="2487168"/>
            <a:ext cx="18470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</a:t>
            </a:r>
            <a:endParaRPr lang="en-US" sz="2400" dirty="0"/>
          </a:p>
        </p:txBody>
      </p:sp>
      <p:sp>
        <p:nvSpPr>
          <p:cNvPr id="38" name="Shape 35"/>
          <p:cNvSpPr/>
          <p:nvPr/>
        </p:nvSpPr>
        <p:spPr>
          <a:xfrm>
            <a:off x="9235440" y="3090672"/>
            <a:ext cx="2359152" cy="2286000"/>
          </a:xfrm>
          <a:prstGeom prst="roundRect">
            <a:avLst>
              <a:gd name="adj" fmla="val 3200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A9BEE8"/>
            </a:solidFill>
            <a:prstDash val="dash"/>
          </a:ln>
        </p:spPr>
      </p:sp>
      <p:sp>
        <p:nvSpPr>
          <p:cNvPr id="39" name="Shape 36"/>
          <p:cNvSpPr/>
          <p:nvPr/>
        </p:nvSpPr>
        <p:spPr>
          <a:xfrm>
            <a:off x="10465974" y="3502152"/>
            <a:ext cx="84929" cy="84929"/>
          </a:xfrm>
          <a:prstGeom prst="ellipse">
            <a:avLst/>
          </a:prstGeom>
          <a:solidFill>
            <a:srgbClr val="F5C99B"/>
          </a:solidFill>
          <a:ln w="12700">
            <a:solidFill>
              <a:srgbClr val="42548A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>
            <a:off x="10202692" y="3646532"/>
            <a:ext cx="297253" cy="203831"/>
          </a:xfrm>
          <a:prstGeom prst="triangle">
            <a:avLst/>
          </a:prstGeom>
          <a:solidFill>
            <a:srgbClr val="DCE4F7"/>
          </a:solidFill>
          <a:ln w="12700">
            <a:solidFill>
              <a:srgbClr val="42548A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10351319" y="3616807"/>
            <a:ext cx="263281" cy="233556"/>
          </a:xfrm>
          <a:prstGeom prst="triangle">
            <a:avLst/>
          </a:prstGeom>
          <a:solidFill>
            <a:srgbClr val="F5C99B"/>
          </a:solidFill>
          <a:ln w="12700">
            <a:solidFill>
              <a:srgbClr val="42548A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9436608" y="4279392"/>
            <a:ext cx="195681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этапа</a:t>
            </a:r>
            <a:endParaRPr lang="en-US" sz="2000" dirty="0"/>
          </a:p>
        </p:txBody>
      </p:sp>
      <p:sp>
        <p:nvSpPr>
          <p:cNvPr id="43" name="Text 40"/>
          <p:cNvSpPr/>
          <p:nvPr/>
        </p:nvSpPr>
        <p:spPr>
          <a:xfrm>
            <a:off x="2377440" y="5650992"/>
            <a:ext cx="7406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Оставьте 3–4 этапа, показывающих именно вашу работу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8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Эмблема конференции: три восходящие ступени и звезда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6928" y="182880"/>
            <a:ext cx="384048" cy="3840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15568" y="320040"/>
            <a:ext cx="42611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10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СТУПЕНИ ВЕЛИКИХ ОТКРЫТИЙ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8357616" y="320040"/>
            <a:ext cx="32186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05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РЕЗУЛЬТАТЫ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85216" y="6382512"/>
            <a:ext cx="11018520" cy="0"/>
          </a:xfrm>
          <a:prstGeom prst="line">
            <a:avLst/>
          </a:prstGeom>
          <a:noFill/>
          <a:ln w="12700">
            <a:solidFill>
              <a:srgbClr val="E4DED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03504" y="6492240"/>
            <a:ext cx="7132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текст ≥ 24 пт  •  заголовки без точки  •  5 минут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10844784" y="6464808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03504" y="713232"/>
            <a:ext cx="10881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5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ПОЛУЧИЛОСЬ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85216" y="950976"/>
            <a:ext cx="11018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1 — ключевое сравнение</a:t>
            </a:r>
            <a:endParaRPr lang="en-US" sz="3200" dirty="0"/>
          </a:p>
        </p:txBody>
      </p:sp>
      <p:graphicFrame>
        <p:nvGraphicFramePr>
          <p:cNvPr id="10" name="Chart 0" descr="Редактируемый пример столбчатой диаграммы с подписанными осями, единицами измерения и легендой"/>
          <p:cNvGraphicFramePr/>
          <p:nvPr/>
        </p:nvGraphicFramePr>
        <p:xfrm>
          <a:off x="585216" y="1591056"/>
          <a:ext cx="768096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1" name="Shape 7"/>
          <p:cNvSpPr/>
          <p:nvPr/>
        </p:nvSpPr>
        <p:spPr>
          <a:xfrm>
            <a:off x="8577072" y="1773936"/>
            <a:ext cx="3017520" cy="4041648"/>
          </a:xfrm>
          <a:prstGeom prst="roundRect">
            <a:avLst>
              <a:gd name="adj" fmla="val 3030"/>
            </a:avLst>
          </a:prstGeom>
          <a:solidFill>
            <a:srgbClr val="DCE4F7"/>
          </a:solidFill>
          <a:ln w="12700">
            <a:solidFill>
              <a:srgbClr val="DCE4F7"/>
            </a:solidFill>
            <a:prstDash val="solid"/>
          </a:ln>
          <a:effectLst>
            <a:outerShdw sx="100000" sy="100000" kx="0" ky="0" algn="bl" rotWithShape="0" blurRad="19050" dist="50800" dir="2700000">
              <a:srgbClr val="42548A">
                <a:alpha val="9000"/>
              </a:srgbClr>
            </a:outerShdw>
          </a:effectLst>
        </p:spPr>
      </p:sp>
      <p:sp>
        <p:nvSpPr>
          <p:cNvPr id="12" name="Text 8"/>
          <p:cNvSpPr/>
          <p:nvPr/>
        </p:nvSpPr>
        <p:spPr>
          <a:xfrm>
            <a:off x="8942832" y="2212848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+86 %</a:t>
            </a:r>
            <a:endParaRPr lang="en-US" sz="3400" dirty="0"/>
          </a:p>
        </p:txBody>
      </p:sp>
      <p:sp>
        <p:nvSpPr>
          <p:cNvPr id="13" name="Text 9"/>
          <p:cNvSpPr/>
          <p:nvPr/>
        </p:nvSpPr>
        <p:spPr>
          <a:xfrm>
            <a:off x="8924544" y="3035808"/>
            <a:ext cx="2322576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 одним числом</a:t>
            </a:r>
            <a:endParaRPr lang="en-US" sz="2400" dirty="0"/>
          </a:p>
        </p:txBody>
      </p:sp>
      <p:sp>
        <p:nvSpPr>
          <p:cNvPr id="14" name="Text 10"/>
          <p:cNvSpPr/>
          <p:nvPr/>
        </p:nvSpPr>
        <p:spPr>
          <a:xfrm>
            <a:off x="8924544" y="4315968"/>
            <a:ext cx="2322576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Замените тестовые данные и подпишите оси с единицами измерения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8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Эмблема конференции: три восходящие ступени и звезда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6928" y="182880"/>
            <a:ext cx="384048" cy="3840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15568" y="320040"/>
            <a:ext cx="42611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10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СТУПЕНИ ВЕЛИКИХ ОТКРЫТИЙ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8357616" y="320040"/>
            <a:ext cx="32186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05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РЕЗУЛЬТАТЫ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85216" y="6382512"/>
            <a:ext cx="11018520" cy="0"/>
          </a:xfrm>
          <a:prstGeom prst="line">
            <a:avLst/>
          </a:prstGeom>
          <a:noFill/>
          <a:ln w="12700">
            <a:solidFill>
              <a:srgbClr val="E4DED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03504" y="6492240"/>
            <a:ext cx="7132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текст ≥ 24 пт  •  заголовки без точки  •  5 минут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10844784" y="6464808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03504" y="713232"/>
            <a:ext cx="10881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5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ДОКАЗАТЕЛЬСТВО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85216" y="950976"/>
            <a:ext cx="11018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2 — наблюдаемое изменение</a:t>
            </a:r>
            <a:endParaRPr lang="en-US" sz="3200" dirty="0"/>
          </a:p>
        </p:txBody>
      </p:sp>
      <p:sp>
        <p:nvSpPr>
          <p:cNvPr id="10" name="Shape 7"/>
          <p:cNvSpPr/>
          <p:nvPr/>
        </p:nvSpPr>
        <p:spPr>
          <a:xfrm>
            <a:off x="603504" y="1664208"/>
            <a:ext cx="5175504" cy="3511296"/>
          </a:xfrm>
          <a:prstGeom prst="roundRect">
            <a:avLst>
              <a:gd name="adj" fmla="val 2083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A9BEE8"/>
            </a:solidFill>
            <a:prstDash val="dash"/>
          </a:ln>
        </p:spPr>
      </p:sp>
      <p:sp>
        <p:nvSpPr>
          <p:cNvPr id="11" name="Shape 8"/>
          <p:cNvSpPr/>
          <p:nvPr/>
        </p:nvSpPr>
        <p:spPr>
          <a:xfrm>
            <a:off x="3285622" y="2296241"/>
            <a:ext cx="157277" cy="157277"/>
          </a:xfrm>
          <a:prstGeom prst="ellipse">
            <a:avLst/>
          </a:prstGeom>
          <a:solidFill>
            <a:srgbClr val="F5C99B"/>
          </a:solidFill>
          <a:ln w="12700">
            <a:solidFill>
              <a:srgbClr val="42548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798064" y="2563612"/>
            <a:ext cx="550469" cy="377464"/>
          </a:xfrm>
          <a:prstGeom prst="triangle">
            <a:avLst/>
          </a:prstGeom>
          <a:solidFill>
            <a:srgbClr val="DCE4F7"/>
          </a:solidFill>
          <a:ln w="12700">
            <a:solidFill>
              <a:srgbClr val="42548A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073298" y="2508565"/>
            <a:ext cx="487558" cy="432511"/>
          </a:xfrm>
          <a:prstGeom prst="triangle">
            <a:avLst/>
          </a:prstGeom>
          <a:solidFill>
            <a:srgbClr val="F5C99B"/>
          </a:solidFill>
          <a:ln w="12700">
            <a:solidFill>
              <a:srgbClr val="42548A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04672" y="3490082"/>
            <a:ext cx="47731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i="1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или схема «до»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786384" y="4864608"/>
            <a:ext cx="48097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собственное фото или ссылка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6419088" y="1664208"/>
            <a:ext cx="5175504" cy="3511296"/>
          </a:xfrm>
          <a:prstGeom prst="roundRect">
            <a:avLst>
              <a:gd name="adj" fmla="val 2083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A9BEE8"/>
            </a:solidFill>
            <a:prstDash val="dash"/>
          </a:ln>
        </p:spPr>
      </p:sp>
      <p:sp>
        <p:nvSpPr>
          <p:cNvPr id="17" name="Shape 14"/>
          <p:cNvSpPr/>
          <p:nvPr/>
        </p:nvSpPr>
        <p:spPr>
          <a:xfrm>
            <a:off x="9101206" y="2296241"/>
            <a:ext cx="157277" cy="157277"/>
          </a:xfrm>
          <a:prstGeom prst="ellipse">
            <a:avLst/>
          </a:prstGeom>
          <a:solidFill>
            <a:srgbClr val="F5C99B"/>
          </a:solidFill>
          <a:ln w="12700">
            <a:solidFill>
              <a:srgbClr val="42548A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613648" y="2563612"/>
            <a:ext cx="550469" cy="377464"/>
          </a:xfrm>
          <a:prstGeom prst="triangle">
            <a:avLst/>
          </a:prstGeom>
          <a:solidFill>
            <a:srgbClr val="DCE4F7"/>
          </a:solidFill>
          <a:ln w="12700">
            <a:solidFill>
              <a:srgbClr val="42548A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888882" y="2508565"/>
            <a:ext cx="487558" cy="432511"/>
          </a:xfrm>
          <a:prstGeom prst="triangle">
            <a:avLst/>
          </a:prstGeom>
          <a:solidFill>
            <a:srgbClr val="F5C99B"/>
          </a:solidFill>
          <a:ln w="12700">
            <a:solidFill>
              <a:srgbClr val="42548A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620256" y="3490082"/>
            <a:ext cx="47731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i="1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или схема «после»</a:t>
            </a:r>
            <a:endParaRPr lang="en-US" sz="2400" dirty="0"/>
          </a:p>
        </p:txBody>
      </p:sp>
      <p:sp>
        <p:nvSpPr>
          <p:cNvPr id="21" name="Text 18"/>
          <p:cNvSpPr/>
          <p:nvPr/>
        </p:nvSpPr>
        <p:spPr>
          <a:xfrm>
            <a:off x="6601968" y="4864608"/>
            <a:ext cx="48097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собственное фото или ссылка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5861304" y="2971800"/>
            <a:ext cx="457200" cy="566928"/>
          </a:xfrm>
          <a:prstGeom prst="rightArrow">
            <a:avLst/>
          </a:prstGeom>
          <a:solidFill>
            <a:srgbClr val="F5C99B"/>
          </a:solidFill>
          <a:ln w="12700">
            <a:solidFill>
              <a:srgbClr val="F5C99B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1664208" y="5431536"/>
            <a:ext cx="8869680" cy="621792"/>
          </a:xfrm>
          <a:prstGeom prst="roundRect">
            <a:avLst>
              <a:gd name="adj" fmla="val 14706"/>
            </a:avLst>
          </a:prstGeom>
          <a:solidFill>
            <a:srgbClr val="DCE4F7"/>
          </a:solidFill>
          <a:ln w="12700">
            <a:solidFill>
              <a:srgbClr val="DCE4F7"/>
            </a:solidFill>
            <a:prstDash val="solid"/>
          </a:ln>
          <a:effectLst>
            <a:outerShdw sx="100000" sy="100000" kx="0" ky="0" algn="bl" rotWithShape="0" blurRad="19050" dist="50800" dir="2700000">
              <a:srgbClr val="42548A">
                <a:alpha val="9000"/>
              </a:srgbClr>
            </a:outerShdw>
          </a:effectLst>
        </p:spPr>
      </p:sp>
      <p:sp>
        <p:nvSpPr>
          <p:cNvPr id="24" name="Text 21"/>
          <p:cNvSpPr/>
          <p:nvPr/>
        </p:nvSpPr>
        <p:spPr>
          <a:xfrm>
            <a:off x="1993392" y="5559552"/>
            <a:ext cx="82113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Сформулируйте наблюдаемое изменение одной короткой фразой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8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Эмблема конференции: три восходящие ступени и звезда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6928" y="182880"/>
            <a:ext cx="384048" cy="3840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15568" y="320040"/>
            <a:ext cx="42611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10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СТУПЕНИ ВЕЛИКИХ ОТКРЫТИЙ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8357616" y="320040"/>
            <a:ext cx="32186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05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РЕЗУЛЬТАТЫ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85216" y="6382512"/>
            <a:ext cx="11018520" cy="0"/>
          </a:xfrm>
          <a:prstGeom prst="line">
            <a:avLst/>
          </a:prstGeom>
          <a:noFill/>
          <a:ln w="12700">
            <a:solidFill>
              <a:srgbClr val="E4DED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03504" y="6492240"/>
            <a:ext cx="7132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текст ≥ 24 пт  •  заголовки без точки  •  5 минут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10844784" y="6464808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03504" y="713232"/>
            <a:ext cx="10881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5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НУЖНЫЕ ДАННЫЕ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85216" y="950976"/>
            <a:ext cx="11018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3 — проверка устойчивости</a:t>
            </a:r>
            <a:endParaRPr lang="en-US" sz="3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3504" y="1719072"/>
          <a:ext cx="10991088" cy="3547872"/>
        </p:xfrm>
        <a:graphic>
          <a:graphicData uri="http://schemas.openxmlformats.org/drawingml/2006/table">
            <a:tbl>
              <a:tblPr/>
              <a:tblGrid>
                <a:gridCol w="2926080"/>
                <a:gridCol w="2560320"/>
                <a:gridCol w="2560320"/>
                <a:gridCol w="2944368"/>
              </a:tblGrid>
              <a:tr h="6583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42548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Условие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42548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Контроль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42548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Опыт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42548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Разница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4F7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dirty="0">
                          <a:solidFill>
                            <a:srgbClr val="2E34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Серия 1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dirty="0">
                          <a:solidFill>
                            <a:srgbClr val="2E34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42 %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dirty="0">
                          <a:solidFill>
                            <a:srgbClr val="2E34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78 %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dirty="0">
                          <a:solidFill>
                            <a:srgbClr val="2E34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+36 п. п.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dirty="0">
                          <a:solidFill>
                            <a:srgbClr val="2E34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Серия 2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dirty="0">
                          <a:solidFill>
                            <a:srgbClr val="2E34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39 %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dirty="0">
                          <a:solidFill>
                            <a:srgbClr val="2E34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74 %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dirty="0">
                          <a:solidFill>
                            <a:srgbClr val="2E34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+35 п. п.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dirty="0">
                          <a:solidFill>
                            <a:srgbClr val="2E34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Серия 3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dirty="0">
                          <a:solidFill>
                            <a:srgbClr val="2E34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44 %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dirty="0">
                          <a:solidFill>
                            <a:srgbClr val="2E34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81 %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dirty="0">
                          <a:solidFill>
                            <a:srgbClr val="2E34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+37 п. п.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2E34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Среднее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2E34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42 %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2E34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78 %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4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2E344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+36 п. п.</a:t>
                      </a:r>
                      <a:endParaRPr lang="en-US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4DE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99B"/>
                    </a:solidFill>
                  </a:tcPr>
                </a:tc>
              </a:tr>
            </a:tbl>
          </a:graphicData>
        </a:graphic>
      </p:graphicFrame>
      <p:sp>
        <p:nvSpPr>
          <p:cNvPr id="11" name="Shape 7"/>
          <p:cNvSpPr/>
          <p:nvPr/>
        </p:nvSpPr>
        <p:spPr>
          <a:xfrm>
            <a:off x="1847088" y="5486400"/>
            <a:ext cx="8503920" cy="566928"/>
          </a:xfrm>
          <a:prstGeom prst="roundRect">
            <a:avLst>
              <a:gd name="adj" fmla="val 16129"/>
            </a:avLst>
          </a:prstGeom>
          <a:solidFill>
            <a:srgbClr val="DCE4F7"/>
          </a:solidFill>
          <a:ln w="12700">
            <a:solidFill>
              <a:srgbClr val="DCE4F7"/>
            </a:solidFill>
            <a:prstDash val="solid"/>
          </a:ln>
          <a:effectLst>
            <a:outerShdw sx="100000" sy="100000" kx="0" ky="0" algn="bl" rotWithShape="0" blurRad="19050" dist="50800" dir="2700000">
              <a:srgbClr val="42548A">
                <a:alpha val="9000"/>
              </a:srgbClr>
            </a:outerShdw>
          </a:effectLst>
        </p:spPr>
      </p:sp>
      <p:sp>
        <p:nvSpPr>
          <p:cNvPr id="12" name="Text 8"/>
          <p:cNvSpPr/>
          <p:nvPr/>
        </p:nvSpPr>
        <p:spPr>
          <a:xfrm>
            <a:off x="2157984" y="5596128"/>
            <a:ext cx="78821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более 5 строк и 4 столбцов — остальное лучше показать графиком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8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Эмблема конференции: три восходящие ступени и звезда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6928" y="182880"/>
            <a:ext cx="384048" cy="3840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15568" y="320040"/>
            <a:ext cx="42611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10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СТУПЕНИ ВЕЛИКИХ ОТКРЫТИЙ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8357616" y="320040"/>
            <a:ext cx="32186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05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РАБОТЫ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85216" y="6382512"/>
            <a:ext cx="11018520" cy="0"/>
          </a:xfrm>
          <a:prstGeom prst="line">
            <a:avLst/>
          </a:prstGeom>
          <a:noFill/>
          <a:ln w="12700">
            <a:solidFill>
              <a:srgbClr val="E4DED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03504" y="6492240"/>
            <a:ext cx="7132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текст ≥ 24 пт  •  заголовки без точки  •  5 минут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10844784" y="6464808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03504" y="713232"/>
            <a:ext cx="10881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5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ОТВЕТЬТЕ НА ПОСТАВЛЕННЫЕ ЗАДАЧИ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85216" y="950976"/>
            <a:ext cx="11018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</a:t>
            </a:r>
            <a:endParaRPr lang="en-US" sz="3200" dirty="0"/>
          </a:p>
        </p:txBody>
      </p:sp>
      <p:sp>
        <p:nvSpPr>
          <p:cNvPr id="10" name="Shape 7"/>
          <p:cNvSpPr/>
          <p:nvPr/>
        </p:nvSpPr>
        <p:spPr>
          <a:xfrm>
            <a:off x="603504" y="1737360"/>
            <a:ext cx="5394960" cy="1664208"/>
          </a:xfrm>
          <a:prstGeom prst="roundRect">
            <a:avLst>
              <a:gd name="adj" fmla="val 5495"/>
            </a:avLst>
          </a:prstGeom>
          <a:solidFill>
            <a:srgbClr val="FFFFFF"/>
          </a:solidFill>
          <a:ln w="12700">
            <a:solidFill>
              <a:srgbClr val="E4DED6"/>
            </a:solidFill>
            <a:prstDash val="solid"/>
          </a:ln>
          <a:effectLst>
            <a:outerShdw sx="100000" sy="100000" kx="0" ky="0" algn="bl" rotWithShape="0" blurRad="19050" dist="50800" dir="2700000">
              <a:srgbClr val="42548A">
                <a:alpha val="9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896112" y="1993392"/>
            <a:ext cx="438912" cy="438912"/>
          </a:xfrm>
          <a:prstGeom prst="ellipse">
            <a:avLst/>
          </a:prstGeom>
          <a:solidFill>
            <a:srgbClr val="F5C99B"/>
          </a:solidFill>
          <a:ln w="12700">
            <a:solidFill>
              <a:srgbClr val="F5C99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96112" y="2002536"/>
            <a:ext cx="4389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A33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1554480" y="1975104"/>
            <a:ext cx="404164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1 — что установлено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199632" y="1737360"/>
            <a:ext cx="5394960" cy="1664208"/>
          </a:xfrm>
          <a:prstGeom prst="roundRect">
            <a:avLst>
              <a:gd name="adj" fmla="val 5495"/>
            </a:avLst>
          </a:prstGeom>
          <a:solidFill>
            <a:srgbClr val="FFFFFF"/>
          </a:solidFill>
          <a:ln w="12700">
            <a:solidFill>
              <a:srgbClr val="E4DED6"/>
            </a:solidFill>
            <a:prstDash val="solid"/>
          </a:ln>
          <a:effectLst>
            <a:outerShdw sx="100000" sy="100000" kx="0" ky="0" algn="bl" rotWithShape="0" blurRad="19050" dist="50800" dir="2700000">
              <a:srgbClr val="42548A">
                <a:alpha val="9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6492240" y="1993392"/>
            <a:ext cx="438912" cy="438912"/>
          </a:xfrm>
          <a:prstGeom prst="ellipse">
            <a:avLst/>
          </a:prstGeom>
          <a:solidFill>
            <a:srgbClr val="F5C99B"/>
          </a:solidFill>
          <a:ln w="12700">
            <a:solidFill>
              <a:srgbClr val="F5C99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492240" y="2002536"/>
            <a:ext cx="4389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A33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7150608" y="1975104"/>
            <a:ext cx="404164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2 — что показал опыт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603504" y="3785616"/>
            <a:ext cx="5394960" cy="1664208"/>
          </a:xfrm>
          <a:prstGeom prst="roundRect">
            <a:avLst>
              <a:gd name="adj" fmla="val 5495"/>
            </a:avLst>
          </a:prstGeom>
          <a:solidFill>
            <a:srgbClr val="DCE4F7"/>
          </a:solidFill>
          <a:ln w="12700">
            <a:solidFill>
              <a:srgbClr val="DCE4F7"/>
            </a:solidFill>
            <a:prstDash val="solid"/>
          </a:ln>
          <a:effectLst>
            <a:outerShdw sx="100000" sy="100000" kx="0" ky="0" algn="bl" rotWithShape="0" blurRad="19050" dist="50800" dir="2700000">
              <a:srgbClr val="42548A">
                <a:alpha val="9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896112" y="4041648"/>
            <a:ext cx="438912" cy="438912"/>
          </a:xfrm>
          <a:prstGeom prst="ellipse">
            <a:avLst/>
          </a:prstGeom>
          <a:solidFill>
            <a:srgbClr val="F5C99B"/>
          </a:solidFill>
          <a:ln w="12700">
            <a:solidFill>
              <a:srgbClr val="F5C99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96112" y="4050792"/>
            <a:ext cx="4389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A33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1554480" y="4023360"/>
            <a:ext cx="404164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3 — подтверждена ли гипотеза</a:t>
            </a:r>
            <a:endParaRPr lang="en-US" sz="2400" dirty="0"/>
          </a:p>
        </p:txBody>
      </p:sp>
      <p:sp>
        <p:nvSpPr>
          <p:cNvPr id="22" name="Shape 19"/>
          <p:cNvSpPr/>
          <p:nvPr/>
        </p:nvSpPr>
        <p:spPr>
          <a:xfrm>
            <a:off x="6199632" y="3785616"/>
            <a:ext cx="5394960" cy="1664208"/>
          </a:xfrm>
          <a:prstGeom prst="roundRect">
            <a:avLst>
              <a:gd name="adj" fmla="val 5495"/>
            </a:avLst>
          </a:prstGeom>
          <a:solidFill>
            <a:srgbClr val="FFFFFF"/>
          </a:solidFill>
          <a:ln w="12700">
            <a:solidFill>
              <a:srgbClr val="E4DED6"/>
            </a:solidFill>
            <a:prstDash val="solid"/>
          </a:ln>
          <a:effectLst>
            <a:outerShdw sx="100000" sy="100000" kx="0" ky="0" algn="bl" rotWithShape="0" blurRad="19050" dist="50800" dir="2700000">
              <a:srgbClr val="42548A">
                <a:alpha val="9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6492240" y="4041648"/>
            <a:ext cx="438912" cy="438912"/>
          </a:xfrm>
          <a:prstGeom prst="ellipse">
            <a:avLst/>
          </a:prstGeom>
          <a:solidFill>
            <a:srgbClr val="F5C99B"/>
          </a:solidFill>
          <a:ln w="12700">
            <a:solidFill>
              <a:srgbClr val="F5C99B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492240" y="4050792"/>
            <a:ext cx="4389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A33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7150608" y="4023360"/>
            <a:ext cx="404164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итог — где применить результат</a:t>
            </a:r>
            <a:endParaRPr lang="en-US" sz="2400" dirty="0"/>
          </a:p>
        </p:txBody>
      </p:sp>
      <p:sp>
        <p:nvSpPr>
          <p:cNvPr id="26" name="Text 23"/>
          <p:cNvSpPr/>
          <p:nvPr/>
        </p:nvSpPr>
        <p:spPr>
          <a:xfrm>
            <a:off x="2286000" y="5815584"/>
            <a:ext cx="76260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вывод должен опираться на показанный результат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8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Эмблема конференции: три восходящие ступени и звезда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6928" y="182880"/>
            <a:ext cx="384048" cy="3840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15568" y="320040"/>
            <a:ext cx="42611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10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СТУПЕНИ ВЕЛИКИХ ОТКРЫТИЙ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8357616" y="320040"/>
            <a:ext cx="32186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spc="105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ДАЛЬШЕ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85216" y="6382512"/>
            <a:ext cx="11018520" cy="0"/>
          </a:xfrm>
          <a:prstGeom prst="line">
            <a:avLst/>
          </a:prstGeom>
          <a:noFill/>
          <a:ln w="12700">
            <a:solidFill>
              <a:srgbClr val="E4DED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03504" y="6492240"/>
            <a:ext cx="7132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текст ≥ 24 пт  •  заголовки без точки  •  5 минут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10844784" y="6464808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03504" y="713232"/>
            <a:ext cx="10881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5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РАБОТЫ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85216" y="950976"/>
            <a:ext cx="11018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</a:t>
            </a:r>
            <a:endParaRPr lang="en-US" sz="3200" dirty="0"/>
          </a:p>
        </p:txBody>
      </p:sp>
      <p:sp>
        <p:nvSpPr>
          <p:cNvPr id="10" name="Shape 7"/>
          <p:cNvSpPr/>
          <p:nvPr/>
        </p:nvSpPr>
        <p:spPr>
          <a:xfrm>
            <a:off x="713232" y="1883664"/>
            <a:ext cx="3401568" cy="283464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2700">
            <a:solidFill>
              <a:srgbClr val="E4DED6"/>
            </a:solidFill>
            <a:prstDash val="solid"/>
          </a:ln>
          <a:effectLst>
            <a:outerShdw sx="100000" sy="100000" kx="0" ky="0" algn="bl" rotWithShape="0" blurRad="19050" dist="50800" dir="2700000">
              <a:srgbClr val="42548A">
                <a:alpha val="9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1024128" y="2231136"/>
            <a:ext cx="27797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1024128" y="2871216"/>
            <a:ext cx="2779776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готово и проверено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4517136" y="2322576"/>
            <a:ext cx="3401568" cy="2834640"/>
          </a:xfrm>
          <a:prstGeom prst="roundRect">
            <a:avLst>
              <a:gd name="adj" fmla="val 3226"/>
            </a:avLst>
          </a:prstGeom>
          <a:solidFill>
            <a:srgbClr val="DCE4F7"/>
          </a:solidFill>
          <a:ln w="12700">
            <a:solidFill>
              <a:srgbClr val="DCE4F7"/>
            </a:solidFill>
            <a:prstDash val="solid"/>
          </a:ln>
          <a:effectLst>
            <a:outerShdw sx="100000" sy="100000" kx="0" ky="0" algn="bl" rotWithShape="0" blurRad="19050" dist="50800" dir="2700000">
              <a:srgbClr val="42548A">
                <a:alpha val="9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4828032" y="2670048"/>
            <a:ext cx="27797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4828032" y="3310128"/>
            <a:ext cx="2779776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улучшить или повторить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8321040" y="2761488"/>
            <a:ext cx="3401568" cy="283464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2700">
            <a:solidFill>
              <a:srgbClr val="E4DED6"/>
            </a:solidFill>
            <a:prstDash val="solid"/>
          </a:ln>
          <a:effectLst>
            <a:outerShdw sx="100000" sy="100000" kx="0" ky="0" algn="bl" rotWithShape="0" blurRad="19050" dist="50800" dir="2700000">
              <a:srgbClr val="42548A">
                <a:alpha val="9000"/>
              </a:srgbClr>
            </a:outerShdw>
          </a:effectLst>
        </p:spPr>
      </p:sp>
      <p:sp>
        <p:nvSpPr>
          <p:cNvPr id="17" name="Text 14"/>
          <p:cNvSpPr/>
          <p:nvPr/>
        </p:nvSpPr>
        <p:spPr>
          <a:xfrm>
            <a:off x="8631936" y="3108960"/>
            <a:ext cx="27797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8631936" y="3749040"/>
            <a:ext cx="2779776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применить или масштабировать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CE4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Эмблема конференции: три восходящие ступени и звезда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70832" y="640080"/>
            <a:ext cx="987552" cy="987552"/>
          </a:xfrm>
          <a:prstGeom prst="rect">
            <a:avLst/>
          </a:prstGeom>
        </p:spPr>
      </p:pic>
      <p:pic>
        <p:nvPicPr>
          <p:cNvPr id="3" name="Image 1" descr="Эмблема ГБОУ Школа № 1383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5856" y="384048"/>
            <a:ext cx="2596896" cy="173126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097280" y="2304288"/>
            <a:ext cx="100035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2E34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 за внимание</a:t>
            </a:r>
            <a:endParaRPr lang="en-US" sz="3800" dirty="0"/>
          </a:p>
        </p:txBody>
      </p:sp>
      <p:sp>
        <p:nvSpPr>
          <p:cNvPr id="5" name="Text 1"/>
          <p:cNvSpPr/>
          <p:nvPr/>
        </p:nvSpPr>
        <p:spPr>
          <a:xfrm>
            <a:off x="1920240" y="3273552"/>
            <a:ext cx="835761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 ответить на вопросы</a:t>
            </a:r>
            <a:endParaRPr lang="en-US" sz="2600" dirty="0"/>
          </a:p>
        </p:txBody>
      </p:sp>
      <p:sp>
        <p:nvSpPr>
          <p:cNvPr id="6" name="Shape 2"/>
          <p:cNvSpPr/>
          <p:nvPr/>
        </p:nvSpPr>
        <p:spPr>
          <a:xfrm>
            <a:off x="2798064" y="4315968"/>
            <a:ext cx="6601968" cy="932688"/>
          </a:xfrm>
          <a:prstGeom prst="roundRect">
            <a:avLst>
              <a:gd name="adj" fmla="val 9804"/>
            </a:avLst>
          </a:prstGeom>
          <a:solidFill>
            <a:srgbClr val="FAF8F5"/>
          </a:solidFill>
          <a:ln w="12700">
            <a:solidFill>
              <a:srgbClr val="FAF8F5"/>
            </a:solidFill>
            <a:prstDash val="solid"/>
          </a:ln>
          <a:effectLst>
            <a:outerShdw sx="100000" sy="100000" kx="0" ky="0" algn="bl" rotWithShape="0" blurRad="19050" dist="50800" dir="2700000">
              <a:srgbClr val="42548A">
                <a:alpha val="9000"/>
              </a:srgbClr>
            </a:outerShdw>
          </a:effectLst>
        </p:spPr>
      </p:sp>
      <p:sp>
        <p:nvSpPr>
          <p:cNvPr id="7" name="Text 3"/>
          <p:cNvSpPr/>
          <p:nvPr/>
        </p:nvSpPr>
        <p:spPr>
          <a:xfrm>
            <a:off x="3145536" y="4590288"/>
            <a:ext cx="590702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dirty="0">
                <a:solidFill>
                  <a:srgbClr val="5F6B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для вопросов — по желанию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10844784" y="6446520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4254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ГБОУ Школа № 1383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— Первые ступени великих открытий</dc:title>
  <dc:subject>Редактируемый шаблон презентации исследовательской или проектной работы</dc:subject>
  <dc:creator>Конференция «Первые ступени великих открытий»</dc:creator>
  <cp:lastModifiedBy>Конференция «Первые ступени великих открытий»</cp:lastModifiedBy>
  <cp:revision>1</cp:revision>
  <dcterms:created xsi:type="dcterms:W3CDTF">2026-08-30T17:39:13Z</dcterms:created>
  <dcterms:modified xsi:type="dcterms:W3CDTF">2026-08-30T17:39:13Z</dcterms:modified>
</cp:coreProperties>
</file>